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1" autoAdjust="0"/>
    <p:restoredTop sz="94660"/>
  </p:normalViewPr>
  <p:slideViewPr>
    <p:cSldViewPr>
      <p:cViewPr>
        <p:scale>
          <a:sx n="110" d="100"/>
          <a:sy n="110" d="100"/>
        </p:scale>
        <p:origin x="-78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E5727-F093-4E72-A534-95DBFBEA655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417E8-EAC3-407E-B523-B90C8B5A1B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59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92024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3753C-094B-485C-A212-2585CCF2A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5F35D-1B7A-4FA2-8482-C709560C96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333252E-A822-4BF6-9E3A-A13EF0056DAE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1C22E2-CB6A-46D1-B1EB-B64E26BF38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00811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СЕМИНАР-ПРАКТИКУМ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2492896"/>
            <a:ext cx="6840760" cy="2808312"/>
          </a:xfrm>
        </p:spPr>
        <p:txBody>
          <a:bodyPr>
            <a:normAutofit fontScale="92500" lnSpcReduction="10000"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«Некоторые аспекты формирования </a:t>
            </a:r>
          </a:p>
          <a:p>
            <a:r>
              <a:rPr lang="ru-RU" sz="4800" b="1" dirty="0" smtClean="0">
                <a:solidFill>
                  <a:srgbClr val="0070C0"/>
                </a:solidFill>
              </a:rPr>
              <a:t>звуковой культуры речи у дошкольников»</a:t>
            </a:r>
          </a:p>
          <a:p>
            <a:pPr algn="r"/>
            <a:endParaRPr lang="ru-RU" sz="21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83568" y="985808"/>
            <a:ext cx="79208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Ехал Грека через реку,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Видит Грека: в реке рак,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Сунул Грека руку в реку,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Рак за руку Греку цап.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848185"/>
            <a:ext cx="88924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Рано-рано мы встаем,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Громко сторожа зовем: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-Сторож, сторож, поскорей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Выходи кормить зверей!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>
                <a:solidFill>
                  <a:schemeClr val="folHlink"/>
                </a:solidFill>
                <a:cs typeface="Tahoma" pitchFamily="34" charset="0"/>
              </a:rPr>
              <a:t>Артикуляция звука </a:t>
            </a:r>
            <a:r>
              <a:rPr lang="en-US" sz="4800">
                <a:solidFill>
                  <a:schemeClr val="folHlink"/>
                </a:solidFill>
                <a:cs typeface="Tahoma" pitchFamily="34" charset="0"/>
              </a:rPr>
              <a:t>[</a:t>
            </a:r>
            <a:r>
              <a:rPr lang="ru-RU" sz="4800">
                <a:solidFill>
                  <a:schemeClr val="folHlink"/>
                </a:solidFill>
                <a:cs typeface="Tahoma" pitchFamily="34" charset="0"/>
              </a:rPr>
              <a:t>С</a:t>
            </a:r>
            <a:r>
              <a:rPr lang="en-US" sz="4800">
                <a:solidFill>
                  <a:schemeClr val="folHlink"/>
                </a:solidFill>
                <a:cs typeface="Tahoma" pitchFamily="34" charset="0"/>
              </a:rPr>
              <a:t>]</a:t>
            </a:r>
            <a:endParaRPr lang="ru-RU" sz="4800">
              <a:solidFill>
                <a:schemeClr val="folHlink"/>
              </a:solidFill>
              <a:cs typeface="Tahoma" pitchFamily="34" charset="0"/>
            </a:endParaRPr>
          </a:p>
        </p:txBody>
      </p:sp>
      <p:pic>
        <p:nvPicPr>
          <p:cNvPr id="23677" name="Picture 125" descr="с 0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908050"/>
            <a:ext cx="3224213" cy="3054350"/>
          </a:xfrm>
          <a:ln w="38100">
            <a:solidFill>
              <a:schemeClr val="folHlink"/>
            </a:solidFill>
          </a:ln>
        </p:spPr>
      </p:pic>
      <p:sp>
        <p:nvSpPr>
          <p:cNvPr id="235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4149725"/>
            <a:ext cx="8229600" cy="1981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dirty="0"/>
              <a:t>Губы в улыбке;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/>
              <a:t>Резцы обнажены, разомкнуты на 1-2 мм;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/>
              <a:t>Кончик языка упирается в нижние резцы. Спинка языка широкая, распластанная. Боковые края языка подняты вверх и плотно прижимаются к верхним коренным зубам. Посередине языка – желобок, по которому идет сильная холодная струя воздуха (контроль тыльной стороной руки);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/>
              <a:t>Мягкое нёбо поднято, плотно прижимается к задней стенке глотки, закрывая проход воздушной струе в носовую полость;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/>
              <a:t>Голосовые связки разомкнуты. Голоса нет.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/>
          </a:p>
        </p:txBody>
      </p:sp>
      <p:grpSp>
        <p:nvGrpSpPr>
          <p:cNvPr id="2" name="Group 276"/>
          <p:cNvGrpSpPr>
            <a:grpSpLocks noChangeAspect="1"/>
          </p:cNvGrpSpPr>
          <p:nvPr/>
        </p:nvGrpSpPr>
        <p:grpSpPr bwMode="auto">
          <a:xfrm>
            <a:off x="4284663" y="1412875"/>
            <a:ext cx="4267200" cy="2278063"/>
            <a:chOff x="1451" y="5927"/>
            <a:chExt cx="6720" cy="3586"/>
          </a:xfrm>
        </p:grpSpPr>
        <p:sp>
          <p:nvSpPr>
            <p:cNvPr id="6150" name="AutoShape 277"/>
            <p:cNvSpPr>
              <a:spLocks noChangeAspect="1" noChangeArrowheads="1"/>
            </p:cNvSpPr>
            <p:nvPr/>
          </p:nvSpPr>
          <p:spPr bwMode="auto">
            <a:xfrm>
              <a:off x="1451" y="5927"/>
              <a:ext cx="6720" cy="3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1" name="Text Box 278"/>
            <p:cNvSpPr txBox="1">
              <a:spLocks noChangeArrowheads="1"/>
            </p:cNvSpPr>
            <p:nvPr/>
          </p:nvSpPr>
          <p:spPr bwMode="auto">
            <a:xfrm>
              <a:off x="3611" y="7231"/>
              <a:ext cx="360" cy="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С</a:t>
              </a:r>
              <a:endParaRPr lang="ru-RU"/>
            </a:p>
          </p:txBody>
        </p:sp>
        <p:sp>
          <p:nvSpPr>
            <p:cNvPr id="6152" name="Line 279"/>
            <p:cNvSpPr>
              <a:spLocks noChangeShapeType="1"/>
            </p:cNvSpPr>
            <p:nvPr/>
          </p:nvSpPr>
          <p:spPr bwMode="auto">
            <a:xfrm flipV="1">
              <a:off x="3731" y="6742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" name="Line 280"/>
            <p:cNvSpPr>
              <a:spLocks noChangeShapeType="1"/>
            </p:cNvSpPr>
            <p:nvPr/>
          </p:nvSpPr>
          <p:spPr bwMode="auto">
            <a:xfrm flipV="1">
              <a:off x="4091" y="6416"/>
              <a:ext cx="840" cy="8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281"/>
            <p:cNvSpPr>
              <a:spLocks noChangeShapeType="1"/>
            </p:cNvSpPr>
            <p:nvPr/>
          </p:nvSpPr>
          <p:spPr bwMode="auto">
            <a:xfrm>
              <a:off x="4091" y="7883"/>
              <a:ext cx="840" cy="9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Line 282"/>
            <p:cNvSpPr>
              <a:spLocks noChangeShapeType="1"/>
            </p:cNvSpPr>
            <p:nvPr/>
          </p:nvSpPr>
          <p:spPr bwMode="auto">
            <a:xfrm>
              <a:off x="3731" y="7883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Text Box 283"/>
            <p:cNvSpPr txBox="1">
              <a:spLocks noChangeArrowheads="1"/>
            </p:cNvSpPr>
            <p:nvPr/>
          </p:nvSpPr>
          <p:spPr bwMode="auto">
            <a:xfrm>
              <a:off x="4931" y="6090"/>
              <a:ext cx="168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ротовой</a:t>
              </a:r>
              <a:endParaRPr lang="ru-RU"/>
            </a:p>
          </p:txBody>
        </p:sp>
        <p:sp>
          <p:nvSpPr>
            <p:cNvPr id="6157" name="Text Box 284"/>
            <p:cNvSpPr txBox="1">
              <a:spLocks noChangeArrowheads="1"/>
            </p:cNvSpPr>
            <p:nvPr/>
          </p:nvSpPr>
          <p:spPr bwMode="auto">
            <a:xfrm>
              <a:off x="2171" y="6090"/>
              <a:ext cx="21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согласный</a:t>
              </a:r>
              <a:endParaRPr lang="ru-RU"/>
            </a:p>
          </p:txBody>
        </p:sp>
        <p:sp>
          <p:nvSpPr>
            <p:cNvPr id="6158" name="Text Box 285"/>
            <p:cNvSpPr txBox="1">
              <a:spLocks noChangeArrowheads="1"/>
            </p:cNvSpPr>
            <p:nvPr/>
          </p:nvSpPr>
          <p:spPr bwMode="auto">
            <a:xfrm>
              <a:off x="4931" y="6905"/>
              <a:ext cx="144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глухой</a:t>
              </a:r>
              <a:endParaRPr lang="ru-RU"/>
            </a:p>
          </p:txBody>
        </p:sp>
        <p:sp>
          <p:nvSpPr>
            <p:cNvPr id="6159" name="Text Box 286"/>
            <p:cNvSpPr txBox="1">
              <a:spLocks noChangeArrowheads="1"/>
            </p:cNvSpPr>
            <p:nvPr/>
          </p:nvSpPr>
          <p:spPr bwMode="auto">
            <a:xfrm>
              <a:off x="4931" y="7720"/>
              <a:ext cx="180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твердый</a:t>
              </a:r>
              <a:endParaRPr lang="ru-RU"/>
            </a:p>
          </p:txBody>
        </p:sp>
        <p:sp>
          <p:nvSpPr>
            <p:cNvPr id="6160" name="Text Box 287"/>
            <p:cNvSpPr txBox="1">
              <a:spLocks noChangeArrowheads="1"/>
            </p:cNvSpPr>
            <p:nvPr/>
          </p:nvSpPr>
          <p:spPr bwMode="auto">
            <a:xfrm>
              <a:off x="4931" y="8535"/>
              <a:ext cx="324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переднеязычный    </a:t>
              </a:r>
              <a:endParaRPr lang="ru-RU"/>
            </a:p>
          </p:txBody>
        </p:sp>
        <p:sp>
          <p:nvSpPr>
            <p:cNvPr id="6161" name="Text Box 288"/>
            <p:cNvSpPr txBox="1">
              <a:spLocks noChangeArrowheads="1"/>
            </p:cNvSpPr>
            <p:nvPr/>
          </p:nvSpPr>
          <p:spPr bwMode="auto">
            <a:xfrm>
              <a:off x="1571" y="8372"/>
              <a:ext cx="27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 фрикативный</a:t>
              </a:r>
              <a:endParaRPr lang="ru-RU"/>
            </a:p>
          </p:txBody>
        </p:sp>
        <p:sp>
          <p:nvSpPr>
            <p:cNvPr id="6162" name="Line 289"/>
            <p:cNvSpPr>
              <a:spLocks noChangeShapeType="1"/>
            </p:cNvSpPr>
            <p:nvPr/>
          </p:nvSpPr>
          <p:spPr bwMode="auto">
            <a:xfrm>
              <a:off x="4091" y="7557"/>
              <a:ext cx="840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3" name="Line 290"/>
            <p:cNvSpPr>
              <a:spLocks noChangeShapeType="1"/>
            </p:cNvSpPr>
            <p:nvPr/>
          </p:nvSpPr>
          <p:spPr bwMode="auto">
            <a:xfrm flipV="1">
              <a:off x="4091" y="7231"/>
              <a:ext cx="840" cy="1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613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>
                <a:solidFill>
                  <a:schemeClr val="folHlink"/>
                </a:solidFill>
                <a:cs typeface="Tahoma" pitchFamily="34" charset="0"/>
              </a:rPr>
              <a:t>Артикуляция звука </a:t>
            </a:r>
            <a:r>
              <a:rPr lang="en-US" sz="4800">
                <a:solidFill>
                  <a:schemeClr val="folHlink"/>
                </a:solidFill>
                <a:cs typeface="Tahoma" pitchFamily="34" charset="0"/>
              </a:rPr>
              <a:t>[</a:t>
            </a:r>
            <a:r>
              <a:rPr lang="ru-RU" sz="4800">
                <a:solidFill>
                  <a:schemeClr val="folHlink"/>
                </a:solidFill>
                <a:cs typeface="Tahoma" pitchFamily="34" charset="0"/>
              </a:rPr>
              <a:t>Ш</a:t>
            </a:r>
            <a:r>
              <a:rPr lang="en-US" sz="4800">
                <a:solidFill>
                  <a:schemeClr val="folHlink"/>
                </a:solidFill>
                <a:cs typeface="Tahoma" pitchFamily="34" charset="0"/>
              </a:rPr>
              <a:t>]</a:t>
            </a:r>
            <a:endParaRPr lang="ru-RU" sz="4800">
              <a:solidFill>
                <a:schemeClr val="folHlink"/>
              </a:solidFill>
              <a:cs typeface="Tahoma" pitchFamily="34" charset="0"/>
            </a:endParaRPr>
          </a:p>
        </p:txBody>
      </p:sp>
      <p:pic>
        <p:nvPicPr>
          <p:cNvPr id="60423" name="Picture 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908050"/>
            <a:ext cx="3168650" cy="2881313"/>
          </a:xfrm>
          <a:ln w="38100">
            <a:solidFill>
              <a:schemeClr val="folHlink"/>
            </a:solidFill>
          </a:ln>
        </p:spPr>
      </p:pic>
      <p:sp>
        <p:nvSpPr>
          <p:cNvPr id="60422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3933825"/>
            <a:ext cx="8218488" cy="25193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Губы несколько выдвинуты вперёд;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Зубы сближены;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Кончик языка поднят к нёбу (за альвеолы), но не касается его, образуя щель. Боковые края языка прижимаются изнутри к верхним коренным зубам, не пропуская по бокам струю выдыхаемого воздуха. Посередине языка идет тёплая воздушная струя, которая ощущается ладонью.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Мягкое нёбо поднято, плотно прижимается к задней стенке глотки, закрывая проход воздушной струе в носовую полость;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Голосовые связки разомкнуты. Голоса нет.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/>
          </a:p>
          <a:p>
            <a:pPr eaLnBrk="1" hangingPunct="1">
              <a:lnSpc>
                <a:spcPct val="80000"/>
              </a:lnSpc>
              <a:defRPr/>
            </a:pPr>
            <a:endParaRPr lang="ru-RU" sz="2000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 bwMode="auto">
          <a:xfrm>
            <a:off x="4067175" y="1268413"/>
            <a:ext cx="4267200" cy="2278062"/>
            <a:chOff x="1451" y="5927"/>
            <a:chExt cx="6720" cy="3586"/>
          </a:xfrm>
        </p:grpSpPr>
        <p:sp>
          <p:nvSpPr>
            <p:cNvPr id="12294" name="AutoShape 10"/>
            <p:cNvSpPr>
              <a:spLocks noChangeAspect="1" noChangeArrowheads="1"/>
            </p:cNvSpPr>
            <p:nvPr/>
          </p:nvSpPr>
          <p:spPr bwMode="auto">
            <a:xfrm>
              <a:off x="1451" y="5927"/>
              <a:ext cx="6720" cy="3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5" name="Text Box 11"/>
            <p:cNvSpPr txBox="1">
              <a:spLocks noChangeArrowheads="1"/>
            </p:cNvSpPr>
            <p:nvPr/>
          </p:nvSpPr>
          <p:spPr bwMode="auto">
            <a:xfrm>
              <a:off x="3371" y="7231"/>
              <a:ext cx="600" cy="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Ш</a:t>
              </a:r>
              <a:endParaRPr lang="ru-RU"/>
            </a:p>
          </p:txBody>
        </p:sp>
        <p:sp>
          <p:nvSpPr>
            <p:cNvPr id="12296" name="Line 12"/>
            <p:cNvSpPr>
              <a:spLocks noChangeShapeType="1"/>
            </p:cNvSpPr>
            <p:nvPr/>
          </p:nvSpPr>
          <p:spPr bwMode="auto">
            <a:xfrm flipV="1">
              <a:off x="3731" y="6742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Line 13"/>
            <p:cNvSpPr>
              <a:spLocks noChangeShapeType="1"/>
            </p:cNvSpPr>
            <p:nvPr/>
          </p:nvSpPr>
          <p:spPr bwMode="auto">
            <a:xfrm flipV="1">
              <a:off x="4091" y="6416"/>
              <a:ext cx="840" cy="8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Line 14"/>
            <p:cNvSpPr>
              <a:spLocks noChangeShapeType="1"/>
            </p:cNvSpPr>
            <p:nvPr/>
          </p:nvSpPr>
          <p:spPr bwMode="auto">
            <a:xfrm>
              <a:off x="4091" y="7883"/>
              <a:ext cx="840" cy="9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Line 15"/>
            <p:cNvSpPr>
              <a:spLocks noChangeShapeType="1"/>
            </p:cNvSpPr>
            <p:nvPr/>
          </p:nvSpPr>
          <p:spPr bwMode="auto">
            <a:xfrm>
              <a:off x="3731" y="7883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Text Box 16"/>
            <p:cNvSpPr txBox="1">
              <a:spLocks noChangeArrowheads="1"/>
            </p:cNvSpPr>
            <p:nvPr/>
          </p:nvSpPr>
          <p:spPr bwMode="auto">
            <a:xfrm>
              <a:off x="4931" y="6090"/>
              <a:ext cx="168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ротовой</a:t>
              </a:r>
              <a:endParaRPr lang="ru-RU"/>
            </a:p>
          </p:txBody>
        </p:sp>
        <p:sp>
          <p:nvSpPr>
            <p:cNvPr id="12301" name="Text Box 17"/>
            <p:cNvSpPr txBox="1">
              <a:spLocks noChangeArrowheads="1"/>
            </p:cNvSpPr>
            <p:nvPr/>
          </p:nvSpPr>
          <p:spPr bwMode="auto">
            <a:xfrm>
              <a:off x="2171" y="6090"/>
              <a:ext cx="21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согласный</a:t>
              </a:r>
              <a:endParaRPr lang="ru-RU"/>
            </a:p>
          </p:txBody>
        </p:sp>
        <p:sp>
          <p:nvSpPr>
            <p:cNvPr id="12302" name="Text Box 18"/>
            <p:cNvSpPr txBox="1">
              <a:spLocks noChangeArrowheads="1"/>
            </p:cNvSpPr>
            <p:nvPr/>
          </p:nvSpPr>
          <p:spPr bwMode="auto">
            <a:xfrm>
              <a:off x="4931" y="6905"/>
              <a:ext cx="180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глухой</a:t>
              </a:r>
              <a:endParaRPr lang="ru-RU"/>
            </a:p>
          </p:txBody>
        </p:sp>
        <p:sp>
          <p:nvSpPr>
            <p:cNvPr id="12303" name="Text Box 19"/>
            <p:cNvSpPr txBox="1">
              <a:spLocks noChangeArrowheads="1"/>
            </p:cNvSpPr>
            <p:nvPr/>
          </p:nvSpPr>
          <p:spPr bwMode="auto">
            <a:xfrm>
              <a:off x="4931" y="7720"/>
              <a:ext cx="180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твердый</a:t>
              </a:r>
              <a:endParaRPr lang="ru-RU"/>
            </a:p>
          </p:txBody>
        </p:sp>
        <p:sp>
          <p:nvSpPr>
            <p:cNvPr id="12304" name="Text Box 20"/>
            <p:cNvSpPr txBox="1">
              <a:spLocks noChangeArrowheads="1"/>
            </p:cNvSpPr>
            <p:nvPr/>
          </p:nvSpPr>
          <p:spPr bwMode="auto">
            <a:xfrm>
              <a:off x="4931" y="8535"/>
              <a:ext cx="324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переднеязычный    </a:t>
              </a:r>
              <a:endParaRPr lang="ru-RU"/>
            </a:p>
          </p:txBody>
        </p:sp>
        <p:sp>
          <p:nvSpPr>
            <p:cNvPr id="12305" name="Text Box 21"/>
            <p:cNvSpPr txBox="1">
              <a:spLocks noChangeArrowheads="1"/>
            </p:cNvSpPr>
            <p:nvPr/>
          </p:nvSpPr>
          <p:spPr bwMode="auto">
            <a:xfrm>
              <a:off x="1571" y="8372"/>
              <a:ext cx="27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фрикативный</a:t>
              </a:r>
              <a:endParaRPr lang="ru-RU"/>
            </a:p>
          </p:txBody>
        </p:sp>
        <p:sp>
          <p:nvSpPr>
            <p:cNvPr id="12306" name="Line 22"/>
            <p:cNvSpPr>
              <a:spLocks noChangeShapeType="1"/>
            </p:cNvSpPr>
            <p:nvPr/>
          </p:nvSpPr>
          <p:spPr bwMode="auto">
            <a:xfrm>
              <a:off x="4091" y="7557"/>
              <a:ext cx="840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Line 23"/>
            <p:cNvSpPr>
              <a:spLocks noChangeShapeType="1"/>
            </p:cNvSpPr>
            <p:nvPr/>
          </p:nvSpPr>
          <p:spPr bwMode="auto">
            <a:xfrm flipV="1">
              <a:off x="4091" y="7231"/>
              <a:ext cx="840" cy="1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20" name="Picture 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560" y="928698"/>
            <a:ext cx="3168650" cy="2881313"/>
          </a:xfrm>
          <a:ln w="38100">
            <a:solidFill>
              <a:schemeClr val="folHlink"/>
            </a:solidFill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4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04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04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  <p:bldP spid="604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>
                <a:solidFill>
                  <a:schemeClr val="folHlink"/>
                </a:solidFill>
                <a:cs typeface="Tahoma" pitchFamily="34" charset="0"/>
              </a:rPr>
              <a:t>Артикуляция звука </a:t>
            </a:r>
            <a:r>
              <a:rPr lang="en-US" sz="4800">
                <a:solidFill>
                  <a:schemeClr val="folHlink"/>
                </a:solidFill>
                <a:cs typeface="Tahoma" pitchFamily="34" charset="0"/>
              </a:rPr>
              <a:t>[P]</a:t>
            </a:r>
            <a:endParaRPr lang="ru-RU" sz="4800">
              <a:solidFill>
                <a:schemeClr val="folHlink"/>
              </a:solidFill>
              <a:cs typeface="Tahoma" pitchFamily="34" charset="0"/>
            </a:endParaRPr>
          </a:p>
        </p:txBody>
      </p:sp>
      <p:pic>
        <p:nvPicPr>
          <p:cNvPr id="18443" name="Picture 1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1052513"/>
            <a:ext cx="3024187" cy="2881312"/>
          </a:xfrm>
          <a:ln w="38100">
            <a:solidFill>
              <a:schemeClr val="folHlink"/>
            </a:solidFill>
          </a:ln>
        </p:spPr>
      </p:pic>
      <p:sp>
        <p:nvSpPr>
          <p:cNvPr id="18438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149725"/>
            <a:ext cx="8291513" cy="2447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Губы полуоткрыты;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Зубы не смыкаются;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Кончик языка поднят к бугоркам за верхними зубами (к альвеолам), напряжен и вибрирует. Боковые края языка прижаты к верхним коренным зубам. Форма языка напоминает «ложечку»;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Посередине языка идет воздушная струя, которая ощущается ладонью;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Мягкое нёбо поднято, прижато к задней стенке глотки. Воздух проходит через рот.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>
                <a:latin typeface="Arial" charset="0"/>
              </a:rPr>
              <a:t>Голосовые связки сомкнуты, вибрируют. Голос есть.</a:t>
            </a:r>
          </a:p>
          <a:p>
            <a:pPr eaLnBrk="1" hangingPunct="1">
              <a:defRPr/>
            </a:pPr>
            <a:endParaRPr lang="ru-RU" sz="1800">
              <a:latin typeface="Arial" charset="0"/>
            </a:endParaRPr>
          </a:p>
        </p:txBody>
      </p:sp>
      <p:grpSp>
        <p:nvGrpSpPr>
          <p:cNvPr id="2" name="Group 28"/>
          <p:cNvGrpSpPr>
            <a:grpSpLocks noChangeAspect="1"/>
          </p:cNvGrpSpPr>
          <p:nvPr/>
        </p:nvGrpSpPr>
        <p:grpSpPr bwMode="auto">
          <a:xfrm>
            <a:off x="4211638" y="1484313"/>
            <a:ext cx="4267200" cy="2278062"/>
            <a:chOff x="1451" y="5927"/>
            <a:chExt cx="6720" cy="3586"/>
          </a:xfrm>
        </p:grpSpPr>
        <p:sp>
          <p:nvSpPr>
            <p:cNvPr id="20486" name="AutoShape 29"/>
            <p:cNvSpPr>
              <a:spLocks noChangeAspect="1" noChangeArrowheads="1"/>
            </p:cNvSpPr>
            <p:nvPr/>
          </p:nvSpPr>
          <p:spPr bwMode="auto">
            <a:xfrm>
              <a:off x="1451" y="5927"/>
              <a:ext cx="6720" cy="3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7" name="Text Box 30"/>
            <p:cNvSpPr txBox="1">
              <a:spLocks noChangeArrowheads="1"/>
            </p:cNvSpPr>
            <p:nvPr/>
          </p:nvSpPr>
          <p:spPr bwMode="auto">
            <a:xfrm>
              <a:off x="3371" y="7231"/>
              <a:ext cx="600" cy="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 Р</a:t>
              </a:r>
              <a:endParaRPr lang="ru-RU"/>
            </a:p>
          </p:txBody>
        </p:sp>
        <p:sp>
          <p:nvSpPr>
            <p:cNvPr id="20488" name="Line 31"/>
            <p:cNvSpPr>
              <a:spLocks noChangeShapeType="1"/>
            </p:cNvSpPr>
            <p:nvPr/>
          </p:nvSpPr>
          <p:spPr bwMode="auto">
            <a:xfrm flipV="1">
              <a:off x="3731" y="6742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9" name="Line 32"/>
            <p:cNvSpPr>
              <a:spLocks noChangeShapeType="1"/>
            </p:cNvSpPr>
            <p:nvPr/>
          </p:nvSpPr>
          <p:spPr bwMode="auto">
            <a:xfrm flipV="1">
              <a:off x="4091" y="6416"/>
              <a:ext cx="840" cy="8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0" name="Line 33"/>
            <p:cNvSpPr>
              <a:spLocks noChangeShapeType="1"/>
            </p:cNvSpPr>
            <p:nvPr/>
          </p:nvSpPr>
          <p:spPr bwMode="auto">
            <a:xfrm>
              <a:off x="4091" y="7883"/>
              <a:ext cx="840" cy="9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1" name="Line 34"/>
            <p:cNvSpPr>
              <a:spLocks noChangeShapeType="1"/>
            </p:cNvSpPr>
            <p:nvPr/>
          </p:nvSpPr>
          <p:spPr bwMode="auto">
            <a:xfrm>
              <a:off x="3731" y="7883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2" name="Text Box 35"/>
            <p:cNvSpPr txBox="1">
              <a:spLocks noChangeArrowheads="1"/>
            </p:cNvSpPr>
            <p:nvPr/>
          </p:nvSpPr>
          <p:spPr bwMode="auto">
            <a:xfrm>
              <a:off x="4931" y="6090"/>
              <a:ext cx="168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ротовой</a:t>
              </a:r>
              <a:endParaRPr lang="ru-RU"/>
            </a:p>
          </p:txBody>
        </p:sp>
        <p:sp>
          <p:nvSpPr>
            <p:cNvPr id="20493" name="Text Box 36"/>
            <p:cNvSpPr txBox="1">
              <a:spLocks noChangeArrowheads="1"/>
            </p:cNvSpPr>
            <p:nvPr/>
          </p:nvSpPr>
          <p:spPr bwMode="auto">
            <a:xfrm>
              <a:off x="2171" y="6090"/>
              <a:ext cx="21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согласный</a:t>
              </a:r>
              <a:endParaRPr lang="ru-RU"/>
            </a:p>
          </p:txBody>
        </p:sp>
        <p:sp>
          <p:nvSpPr>
            <p:cNvPr id="20494" name="Text Box 37"/>
            <p:cNvSpPr txBox="1">
              <a:spLocks noChangeArrowheads="1"/>
            </p:cNvSpPr>
            <p:nvPr/>
          </p:nvSpPr>
          <p:spPr bwMode="auto">
            <a:xfrm>
              <a:off x="4931" y="6905"/>
              <a:ext cx="204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сонорный</a:t>
              </a:r>
              <a:endParaRPr lang="ru-RU"/>
            </a:p>
          </p:txBody>
        </p:sp>
        <p:sp>
          <p:nvSpPr>
            <p:cNvPr id="20495" name="Text Box 38"/>
            <p:cNvSpPr txBox="1">
              <a:spLocks noChangeArrowheads="1"/>
            </p:cNvSpPr>
            <p:nvPr/>
          </p:nvSpPr>
          <p:spPr bwMode="auto">
            <a:xfrm>
              <a:off x="4931" y="7720"/>
              <a:ext cx="180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твердый</a:t>
              </a:r>
              <a:endParaRPr lang="ru-RU"/>
            </a:p>
          </p:txBody>
        </p:sp>
        <p:sp>
          <p:nvSpPr>
            <p:cNvPr id="20496" name="Text Box 39"/>
            <p:cNvSpPr txBox="1">
              <a:spLocks noChangeArrowheads="1"/>
            </p:cNvSpPr>
            <p:nvPr/>
          </p:nvSpPr>
          <p:spPr bwMode="auto">
            <a:xfrm>
              <a:off x="4931" y="8535"/>
              <a:ext cx="324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переднеязычный    </a:t>
              </a:r>
              <a:endParaRPr lang="ru-RU"/>
            </a:p>
          </p:txBody>
        </p:sp>
        <p:sp>
          <p:nvSpPr>
            <p:cNvPr id="20497" name="Text Box 40"/>
            <p:cNvSpPr txBox="1">
              <a:spLocks noChangeArrowheads="1"/>
            </p:cNvSpPr>
            <p:nvPr/>
          </p:nvSpPr>
          <p:spPr bwMode="auto">
            <a:xfrm>
              <a:off x="2171" y="8372"/>
              <a:ext cx="2160" cy="65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800">
                  <a:latin typeface="Times New Roman" pitchFamily="18" charset="0"/>
                </a:rPr>
                <a:t>дрожащий</a:t>
              </a:r>
              <a:endParaRPr lang="ru-RU"/>
            </a:p>
          </p:txBody>
        </p:sp>
        <p:sp>
          <p:nvSpPr>
            <p:cNvPr id="20498" name="Line 41"/>
            <p:cNvSpPr>
              <a:spLocks noChangeShapeType="1"/>
            </p:cNvSpPr>
            <p:nvPr/>
          </p:nvSpPr>
          <p:spPr bwMode="auto">
            <a:xfrm>
              <a:off x="4091" y="7557"/>
              <a:ext cx="840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9" name="Line 42"/>
            <p:cNvSpPr>
              <a:spLocks noChangeShapeType="1"/>
            </p:cNvSpPr>
            <p:nvPr/>
          </p:nvSpPr>
          <p:spPr bwMode="auto">
            <a:xfrm flipV="1">
              <a:off x="4091" y="7231"/>
              <a:ext cx="840" cy="1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/>
      <p:bldP spid="1843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4196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ПРОВЕРЬ СЕБЯ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1268760"/>
            <a:ext cx="3657600" cy="497964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Т</a:t>
            </a:r>
            <a:r>
              <a:rPr lang="ru-RU" b="1" u="sng" dirty="0" smtClean="0">
                <a:solidFill>
                  <a:srgbClr val="FF0000"/>
                </a:solidFill>
              </a:rPr>
              <a:t>У</a:t>
            </a:r>
            <a:r>
              <a:rPr lang="ru-RU" b="1" dirty="0" smtClean="0"/>
              <a:t>ФЛЯ</a:t>
            </a:r>
          </a:p>
          <a:p>
            <a:r>
              <a:rPr lang="ru-RU" b="1" dirty="0" smtClean="0"/>
              <a:t>Б</a:t>
            </a:r>
            <a:r>
              <a:rPr lang="ru-RU" b="1" u="sng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НТЫ</a:t>
            </a:r>
          </a:p>
          <a:p>
            <a:r>
              <a:rPr lang="ru-RU" b="1" dirty="0" smtClean="0"/>
              <a:t>Ш</a:t>
            </a:r>
            <a:r>
              <a:rPr lang="ru-RU" b="1" u="sng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РФЫ</a:t>
            </a:r>
          </a:p>
          <a:p>
            <a:r>
              <a:rPr lang="ru-RU" b="1" dirty="0" smtClean="0"/>
              <a:t>Т</a:t>
            </a:r>
            <a:r>
              <a:rPr lang="ru-RU" b="1" u="sng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РТЫ</a:t>
            </a:r>
          </a:p>
          <a:p>
            <a:r>
              <a:rPr lang="ru-RU" b="1" dirty="0" smtClean="0"/>
              <a:t>БАЛОВ</a:t>
            </a:r>
            <a:r>
              <a:rPr lang="ru-RU" b="1" u="sng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ТЬСЯ</a:t>
            </a:r>
          </a:p>
          <a:p>
            <a:r>
              <a:rPr lang="ru-RU" b="1" dirty="0" smtClean="0"/>
              <a:t>ЖАЛЮЗ</a:t>
            </a:r>
            <a:r>
              <a:rPr lang="ru-RU" b="1" u="sng" dirty="0" smtClean="0">
                <a:solidFill>
                  <a:srgbClr val="FF0000"/>
                </a:solidFill>
              </a:rPr>
              <a:t>И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КАТАЛ</a:t>
            </a:r>
            <a:r>
              <a:rPr lang="ru-RU" b="1" u="sng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Г</a:t>
            </a:r>
          </a:p>
          <a:p>
            <a:r>
              <a:rPr lang="ru-RU" b="1" dirty="0" smtClean="0"/>
              <a:t>ЗАВ</a:t>
            </a:r>
            <a:r>
              <a:rPr lang="ru-RU" b="1" u="sng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ДНО</a:t>
            </a:r>
          </a:p>
          <a:p>
            <a:r>
              <a:rPr lang="ru-RU" b="1" dirty="0" smtClean="0"/>
              <a:t>ЗВОН</a:t>
            </a:r>
            <a:r>
              <a:rPr lang="ru-RU" b="1" u="sng" dirty="0" smtClean="0">
                <a:solidFill>
                  <a:srgbClr val="FF0000"/>
                </a:solidFill>
              </a:rPr>
              <a:t>Я</a:t>
            </a:r>
            <a:r>
              <a:rPr lang="ru-RU" b="1" dirty="0" smtClean="0"/>
              <a:t>Т</a:t>
            </a:r>
          </a:p>
          <a:p>
            <a:r>
              <a:rPr lang="ru-RU" b="1" dirty="0" smtClean="0"/>
              <a:t>СВ</a:t>
            </a:r>
            <a:r>
              <a:rPr lang="ru-RU" b="1" u="sng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/>
              <a:t>КЛА</a:t>
            </a:r>
          </a:p>
          <a:p>
            <a:r>
              <a:rPr lang="ru-RU" b="1" dirty="0" smtClean="0"/>
              <a:t>СТОЛ</a:t>
            </a:r>
            <a:r>
              <a:rPr lang="ru-RU" b="1" u="sng" dirty="0" smtClean="0">
                <a:solidFill>
                  <a:srgbClr val="FF0000"/>
                </a:solidFill>
              </a:rPr>
              <a:t>Я</a:t>
            </a:r>
            <a:r>
              <a:rPr lang="ru-RU" b="1" dirty="0" smtClean="0"/>
              <a:t>Р</a:t>
            </a:r>
          </a:p>
          <a:p>
            <a:r>
              <a:rPr lang="ru-RU" b="1" dirty="0" smtClean="0"/>
              <a:t>ВОДОПРОВ</a:t>
            </a:r>
            <a:r>
              <a:rPr lang="ru-RU" b="1" u="sng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Д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371975" y="1196752"/>
            <a:ext cx="3657600" cy="5051648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ДОГОВ</a:t>
            </a:r>
            <a:r>
              <a:rPr lang="ru-RU" sz="2200" b="1" u="sng" dirty="0" smtClean="0">
                <a:solidFill>
                  <a:srgbClr val="FF0000"/>
                </a:solidFill>
              </a:rPr>
              <a:t>О</a:t>
            </a:r>
            <a:r>
              <a:rPr lang="ru-RU" sz="2200" b="1" dirty="0" smtClean="0"/>
              <a:t>Р</a:t>
            </a:r>
          </a:p>
          <a:p>
            <a:r>
              <a:rPr lang="ru-RU" sz="2200" b="1" dirty="0" smtClean="0"/>
              <a:t>НАЧ</a:t>
            </a:r>
            <a:r>
              <a:rPr lang="ru-RU" sz="2200" b="1" u="sng" dirty="0" smtClean="0">
                <a:solidFill>
                  <a:srgbClr val="FF0000"/>
                </a:solidFill>
              </a:rPr>
              <a:t>А</a:t>
            </a:r>
            <a:r>
              <a:rPr lang="ru-RU" sz="2200" b="1" dirty="0" smtClean="0"/>
              <a:t>ТЬ</a:t>
            </a:r>
          </a:p>
          <a:p>
            <a:r>
              <a:rPr lang="ru-RU" sz="2200" b="1" dirty="0" smtClean="0"/>
              <a:t>Н</a:t>
            </a:r>
            <a:r>
              <a:rPr lang="ru-RU" sz="2200" b="1" u="sng" dirty="0" smtClean="0">
                <a:solidFill>
                  <a:srgbClr val="FF0000"/>
                </a:solidFill>
              </a:rPr>
              <a:t>А</a:t>
            </a:r>
            <a:r>
              <a:rPr lang="ru-RU" sz="2200" b="1" dirty="0" smtClean="0"/>
              <a:t>ЧАЛ</a:t>
            </a:r>
          </a:p>
          <a:p>
            <a:r>
              <a:rPr lang="ru-RU" sz="2200" b="1" dirty="0" smtClean="0"/>
              <a:t>ЩАВ</a:t>
            </a:r>
            <a:r>
              <a:rPr lang="ru-RU" sz="2200" b="1" u="sng" dirty="0" smtClean="0">
                <a:solidFill>
                  <a:srgbClr val="FF0000"/>
                </a:solidFill>
              </a:rPr>
              <a:t>Е</a:t>
            </a:r>
            <a:r>
              <a:rPr lang="ru-RU" sz="2200" b="1" dirty="0" smtClean="0"/>
              <a:t>ЛЬ</a:t>
            </a:r>
          </a:p>
          <a:p>
            <a:r>
              <a:rPr lang="ru-RU" sz="2200" b="1" dirty="0" smtClean="0"/>
              <a:t>ОБЛЕГЧ</a:t>
            </a:r>
            <a:r>
              <a:rPr lang="ru-RU" sz="2200" b="1" u="sng" dirty="0" smtClean="0">
                <a:solidFill>
                  <a:srgbClr val="FF0000"/>
                </a:solidFill>
              </a:rPr>
              <a:t>И</a:t>
            </a:r>
            <a:r>
              <a:rPr lang="ru-RU" sz="2200" b="1" dirty="0" smtClean="0"/>
              <a:t>ТЬ</a:t>
            </a:r>
          </a:p>
          <a:p>
            <a:r>
              <a:rPr lang="ru-RU" sz="2200" b="1" dirty="0" smtClean="0"/>
              <a:t>М</a:t>
            </a:r>
            <a:r>
              <a:rPr lang="ru-RU" sz="2200" b="1" u="sng" dirty="0" smtClean="0">
                <a:solidFill>
                  <a:srgbClr val="FF0000"/>
                </a:solidFill>
              </a:rPr>
              <a:t>Е</a:t>
            </a:r>
            <a:r>
              <a:rPr lang="ru-RU" sz="2200" b="1" dirty="0" smtClean="0"/>
              <a:t>ЛЬКОМ</a:t>
            </a:r>
          </a:p>
          <a:p>
            <a:r>
              <a:rPr lang="ru-RU" sz="2200" b="1" dirty="0" smtClean="0"/>
              <a:t>БАЛ</a:t>
            </a:r>
            <a:r>
              <a:rPr lang="ru-RU" sz="2200" b="1" u="sng" dirty="0" smtClean="0">
                <a:solidFill>
                  <a:srgbClr val="FF0000"/>
                </a:solidFill>
              </a:rPr>
              <a:t>О</a:t>
            </a:r>
            <a:r>
              <a:rPr lang="ru-RU" sz="2200" b="1" dirty="0" smtClean="0"/>
              <a:t>ВАННЫЙ</a:t>
            </a:r>
          </a:p>
          <a:p>
            <a:r>
              <a:rPr lang="ru-RU" sz="2200" b="1" dirty="0" smtClean="0"/>
              <a:t>ИЗБАЛ</a:t>
            </a:r>
            <a:r>
              <a:rPr lang="ru-RU" sz="2200" b="1" u="sng" dirty="0" smtClean="0">
                <a:solidFill>
                  <a:srgbClr val="FF0000"/>
                </a:solidFill>
              </a:rPr>
              <a:t>О</a:t>
            </a:r>
            <a:r>
              <a:rPr lang="ru-RU" sz="2200" b="1" dirty="0" smtClean="0"/>
              <a:t>ВАН</a:t>
            </a:r>
          </a:p>
          <a:p>
            <a:r>
              <a:rPr lang="ru-RU" sz="2200" b="1" dirty="0" smtClean="0"/>
              <a:t>СВЕРЛ</a:t>
            </a:r>
            <a:r>
              <a:rPr lang="ru-RU" sz="2200" b="1" u="sng" dirty="0" smtClean="0">
                <a:solidFill>
                  <a:srgbClr val="FF0000"/>
                </a:solidFill>
              </a:rPr>
              <a:t>И</a:t>
            </a:r>
            <a:r>
              <a:rPr lang="ru-RU" sz="2200" b="1" dirty="0" smtClean="0"/>
              <a:t>Т</a:t>
            </a:r>
          </a:p>
          <a:p>
            <a:r>
              <a:rPr lang="ru-RU" sz="2200" b="1" dirty="0" smtClean="0"/>
              <a:t>ПРИН</a:t>
            </a:r>
            <a:r>
              <a:rPr lang="ru-RU" sz="2200" b="1" u="sng" dirty="0" smtClean="0">
                <a:solidFill>
                  <a:srgbClr val="FF0000"/>
                </a:solidFill>
              </a:rPr>
              <a:t>У</a:t>
            </a:r>
            <a:r>
              <a:rPr lang="ru-RU" sz="2200" b="1" dirty="0" smtClean="0"/>
              <a:t>ДИТЬ</a:t>
            </a:r>
          </a:p>
          <a:p>
            <a:r>
              <a:rPr lang="ru-RU" sz="2200" b="1" dirty="0" smtClean="0"/>
              <a:t>К</a:t>
            </a:r>
            <a:r>
              <a:rPr lang="ru-RU" sz="2200" b="1" u="sng" dirty="0" smtClean="0">
                <a:solidFill>
                  <a:srgbClr val="FF0000"/>
                </a:solidFill>
              </a:rPr>
              <a:t>У</a:t>
            </a:r>
            <a:r>
              <a:rPr lang="ru-RU" sz="2200" b="1" dirty="0" smtClean="0"/>
              <a:t>ХОННЫЙ</a:t>
            </a:r>
          </a:p>
          <a:p>
            <a:r>
              <a:rPr lang="ru-RU" sz="2200" b="1" dirty="0" smtClean="0"/>
              <a:t>УБЫСТР</a:t>
            </a:r>
            <a:r>
              <a:rPr lang="ru-RU" sz="2200" b="1" u="sng" dirty="0" smtClean="0">
                <a:solidFill>
                  <a:srgbClr val="FF0000"/>
                </a:solidFill>
              </a:rPr>
              <a:t>И</a:t>
            </a:r>
            <a:r>
              <a:rPr lang="ru-RU" sz="2200" b="1" dirty="0" smtClean="0"/>
              <a:t>ТЬ</a:t>
            </a:r>
          </a:p>
          <a:p>
            <a:endParaRPr lang="ru-RU" sz="2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764704"/>
            <a:ext cx="3657600" cy="1440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764704"/>
            <a:ext cx="3657600" cy="14401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395536" y="384700"/>
            <a:ext cx="792088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Тишина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Маши котенок Тимошка.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Миши мышонок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Тотошка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могут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Тотошка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Тимошкой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шуметь хотя бы немножко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467544" y="488427"/>
            <a:ext cx="777686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Шутка.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Шубку, шапку и калоши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найти никак не можем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такие шутки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нашего Мишутки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539552" y="620035"/>
            <a:ext cx="79208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Сон.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Тихо-тихо сон идет,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Сказки новые несет.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Сказки обо всем на свете…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 бегом в постели, дети!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043608" y="371381"/>
            <a:ext cx="748883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Сом.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Сом беседует с сомом: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сому поставить дом?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песке, само собой!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 и свет там и покой!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150</TotalTime>
  <Words>439</Words>
  <Application>Microsoft Office PowerPoint</Application>
  <PresentationFormat>Экран (4:3)</PresentationFormat>
  <Paragraphs>119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СЕМИНАР-ПРАКТИКУМ</vt:lpstr>
      <vt:lpstr>Артикуляция звука [С]</vt:lpstr>
      <vt:lpstr>Артикуляция звука [Ш]</vt:lpstr>
      <vt:lpstr>Артикуляция звука [P]</vt:lpstr>
      <vt:lpstr>ПРОВЕРЬ СЕБЯ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</dc:title>
  <dc:creator>Наталья</dc:creator>
  <cp:lastModifiedBy>Садик</cp:lastModifiedBy>
  <cp:revision>11</cp:revision>
  <dcterms:created xsi:type="dcterms:W3CDTF">2016-12-19T13:33:50Z</dcterms:created>
  <dcterms:modified xsi:type="dcterms:W3CDTF">2021-05-26T09:06:56Z</dcterms:modified>
</cp:coreProperties>
</file>